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7" r:id="rId3"/>
    <p:sldId id="256" r:id="rId4"/>
    <p:sldId id="261" r:id="rId5"/>
    <p:sldId id="260" r:id="rId6"/>
    <p:sldId id="259"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6" d="100"/>
          <a:sy n="96" d="100"/>
        </p:scale>
        <p:origin x="-32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339A088E-7FAC-4F37-936A-5CF798A9530F}" type="datetimeFigureOut">
              <a:rPr lang="en-US" smtClean="0"/>
              <a:t>6/10/2013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12548494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9A088E-7FAC-4F37-936A-5CF798A9530F}" type="datetimeFigureOut">
              <a:rPr lang="en-US" smtClean="0"/>
              <a:t>6/10/2013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18385570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39A088E-7FAC-4F37-936A-5CF798A9530F}" type="datetimeFigureOut">
              <a:rPr lang="en-US" smtClean="0"/>
              <a:t>6/10/2013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38825297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339A088E-7FAC-4F37-936A-5CF798A9530F}" type="datetimeFigureOut">
              <a:rPr lang="en-US" smtClean="0"/>
              <a:t>6/10/2013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42533404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339A088E-7FAC-4F37-936A-5CF798A9530F}" type="datetimeFigureOut">
              <a:rPr lang="en-US" smtClean="0"/>
              <a:t>6/10/2013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2799874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39A088E-7FAC-4F37-936A-5CF798A9530F}" type="datetimeFigureOut">
              <a:rPr lang="en-US" smtClean="0"/>
              <a:t>6/10/2013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24455467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9A088E-7FAC-4F37-936A-5CF798A9530F}" type="datetimeFigureOut">
              <a:rPr lang="en-US" smtClean="0"/>
              <a:t>6/10/2013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9553731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9A088E-7FAC-4F37-936A-5CF798A9530F}" type="datetimeFigureOut">
              <a:rPr lang="en-US" smtClean="0"/>
              <a:t>6/10/2013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9863509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39A088E-7FAC-4F37-936A-5CF798A9530F}" type="datetimeFigureOut">
              <a:rPr lang="en-US" smtClean="0"/>
              <a:t>6/10/2013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31658584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9A088E-7FAC-4F37-936A-5CF798A9530F}" type="datetimeFigureOut">
              <a:rPr lang="en-US" smtClean="0"/>
              <a:t>6/10/2013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5188893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39A088E-7FAC-4F37-936A-5CF798A9530F}" type="datetimeFigureOut">
              <a:rPr lang="en-US" smtClean="0"/>
              <a:t>6/10/2013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D386FDE-8036-421C-B437-520C99A4B059}" type="slidenum">
              <a:rPr lang="en-US" smtClean="0"/>
              <a:t>‹#›</a:t>
            </a:fld>
            <a:endParaRPr lang="en-US"/>
          </a:p>
        </p:txBody>
      </p:sp>
    </p:spTree>
    <p:extLst>
      <p:ext uri="{BB962C8B-B14F-4D97-AF65-F5344CB8AC3E}">
        <p14:creationId xmlns:p14="http://schemas.microsoft.com/office/powerpoint/2010/main" val="2007127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9A088E-7FAC-4F37-936A-5CF798A9530F}" type="datetimeFigureOut">
              <a:rPr lang="en-US" smtClean="0"/>
              <a:t>6/10/2013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D386FDE-8036-421C-B437-520C99A4B059}" type="slidenum">
              <a:rPr lang="en-US" smtClean="0"/>
              <a:t>‹#›</a:t>
            </a:fld>
            <a:endParaRPr lang="en-US"/>
          </a:p>
        </p:txBody>
      </p:sp>
    </p:spTree>
    <p:extLst>
      <p:ext uri="{BB962C8B-B14F-4D97-AF65-F5344CB8AC3E}">
        <p14:creationId xmlns:p14="http://schemas.microsoft.com/office/powerpoint/2010/main" val="24623620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p:txBody>
          <a:bodyPr/>
          <a:lstStyle/>
          <a:p>
            <a:r>
              <a:rPr lang="en-US" dirty="0" smtClean="0"/>
              <a:t>CRT State Stuff</a:t>
            </a:r>
            <a:endParaRPr lang="en-US" dirty="0"/>
          </a:p>
        </p:txBody>
      </p:sp>
      <p:sp>
        <p:nvSpPr>
          <p:cNvPr id="5" name="Subtitle 4"/>
          <p:cNvSpPr>
            <a:spLocks noGrp="1"/>
          </p:cNvSpPr>
          <p:nvPr>
            <p:ph type="subTitle" idx="1"/>
          </p:nvPr>
        </p:nvSpPr>
        <p:spPr/>
        <p:txBody>
          <a:bodyPr/>
          <a:lstStyle/>
          <a:p>
            <a:r>
              <a:rPr lang="en-US" dirty="0" smtClean="0"/>
              <a:t>Dana Robinson</a:t>
            </a:r>
          </a:p>
          <a:p>
            <a:r>
              <a:rPr lang="en-US" dirty="0" smtClean="0"/>
              <a:t>The HDF Group</a:t>
            </a:r>
            <a:endParaRPr lang="en-US" dirty="0"/>
          </a:p>
        </p:txBody>
      </p:sp>
    </p:spTree>
    <p:extLst>
      <p:ext uri="{BB962C8B-B14F-4D97-AF65-F5344CB8AC3E}">
        <p14:creationId xmlns:p14="http://schemas.microsoft.com/office/powerpoint/2010/main" val="25369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381000"/>
            <a:ext cx="8686800" cy="5078313"/>
          </a:xfrm>
          <a:prstGeom prst="rect">
            <a:avLst/>
          </a:prstGeom>
          <a:noFill/>
        </p:spPr>
        <p:txBody>
          <a:bodyPr wrap="square" rtlCol="0">
            <a:spAutoFit/>
          </a:bodyPr>
          <a:lstStyle/>
          <a:p>
            <a:r>
              <a:rPr lang="en-US" dirty="0" smtClean="0"/>
              <a:t>In the next slide, I show a single executable linked to three </a:t>
            </a:r>
            <a:r>
              <a:rPr lang="en-US" dirty="0" err="1" smtClean="0"/>
              <a:t>dlls</a:t>
            </a:r>
            <a:r>
              <a:rPr lang="en-US" dirty="0" smtClean="0"/>
              <a:t>.</a:t>
            </a:r>
          </a:p>
          <a:p>
            <a:endParaRPr lang="en-US" dirty="0"/>
          </a:p>
          <a:p>
            <a:r>
              <a:rPr lang="en-US" dirty="0" smtClean="0"/>
              <a:t>Two </a:t>
            </a:r>
            <a:r>
              <a:rPr lang="en-US" dirty="0" err="1" smtClean="0"/>
              <a:t>dlls</a:t>
            </a:r>
            <a:r>
              <a:rPr lang="en-US" dirty="0"/>
              <a:t> </a:t>
            </a:r>
            <a:r>
              <a:rPr lang="en-US" dirty="0" smtClean="0"/>
              <a:t>and the executable were built with Visual Studio 2010 (linked to MSVCR100.dll).</a:t>
            </a:r>
          </a:p>
          <a:p>
            <a:endParaRPr lang="en-US" dirty="0"/>
          </a:p>
          <a:p>
            <a:r>
              <a:rPr lang="en-US" dirty="0" smtClean="0"/>
              <a:t>One </a:t>
            </a:r>
            <a:r>
              <a:rPr lang="en-US" dirty="0" err="1" smtClean="0"/>
              <a:t>dll</a:t>
            </a:r>
            <a:r>
              <a:rPr lang="en-US" dirty="0" smtClean="0"/>
              <a:t> was built with VS2008 (linked to MSVCR90.dll)</a:t>
            </a:r>
          </a:p>
          <a:p>
            <a:endParaRPr lang="en-US" dirty="0"/>
          </a:p>
          <a:p>
            <a:endParaRPr lang="en-US" dirty="0" smtClean="0"/>
          </a:p>
          <a:p>
            <a:r>
              <a:rPr lang="en-US" dirty="0" smtClean="0"/>
              <a:t>Note how there are two CRT states, one per library.  If the program gets memory from </a:t>
            </a:r>
            <a:r>
              <a:rPr lang="en-US" dirty="0" err="1" smtClean="0"/>
              <a:t>dll</a:t>
            </a:r>
            <a:r>
              <a:rPr lang="en-US" dirty="0" smtClean="0"/>
              <a:t> #1 and passes it to </a:t>
            </a:r>
            <a:r>
              <a:rPr lang="en-US" dirty="0" err="1" smtClean="0"/>
              <a:t>dll</a:t>
            </a:r>
            <a:r>
              <a:rPr lang="en-US" dirty="0" smtClean="0"/>
              <a:t> #2 for freeing, there will be heap corruption in both CRTs.  This can result in very hard to track down memory bugs.</a:t>
            </a:r>
          </a:p>
          <a:p>
            <a:endParaRPr lang="en-US" dirty="0"/>
          </a:p>
          <a:p>
            <a:r>
              <a:rPr lang="en-US" dirty="0" smtClean="0"/>
              <a:t>As far as I can tell,  the OS doesn't complain because, at the Win32 level, the process owns the memory so there's no problem.  The problem is that bookkeeping data in the CRTs is not updated (or incorrectly updated) in the libraries.</a:t>
            </a:r>
          </a:p>
          <a:p>
            <a:endParaRPr lang="en-US" dirty="0"/>
          </a:p>
          <a:p>
            <a:r>
              <a:rPr lang="en-US" dirty="0" smtClean="0"/>
              <a:t>Also note that we could replace MSVCR90.dll with MSVCR100d.dll (the debug library) and we'd have the same issue since they are also separate </a:t>
            </a:r>
            <a:r>
              <a:rPr lang="en-US" dirty="0" err="1" smtClean="0"/>
              <a:t>dlls</a:t>
            </a:r>
            <a:r>
              <a:rPr lang="en-US" dirty="0" smtClean="0"/>
              <a:t>.  This is why you shouldn't mix debug and release libraries.</a:t>
            </a:r>
            <a:endParaRPr lang="en-US" dirty="0"/>
          </a:p>
        </p:txBody>
      </p:sp>
    </p:spTree>
    <p:extLst>
      <p:ext uri="{BB962C8B-B14F-4D97-AF65-F5344CB8AC3E}">
        <p14:creationId xmlns:p14="http://schemas.microsoft.com/office/powerpoint/2010/main" val="3446495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Straight Connector 13"/>
          <p:cNvCxnSpPr>
            <a:endCxn id="10" idx="0"/>
          </p:cNvCxnSpPr>
          <p:nvPr/>
        </p:nvCxnSpPr>
        <p:spPr>
          <a:xfrm>
            <a:off x="2236304" y="1295400"/>
            <a:ext cx="0" cy="559904"/>
          </a:xfrm>
          <a:prstGeom prst="line">
            <a:avLst/>
          </a:prstGeom>
        </p:spPr>
        <p:style>
          <a:lnRef idx="3">
            <a:schemeClr val="dk1"/>
          </a:lnRef>
          <a:fillRef idx="0">
            <a:schemeClr val="dk1"/>
          </a:fillRef>
          <a:effectRef idx="2">
            <a:schemeClr val="dk1"/>
          </a:effectRef>
          <a:fontRef idx="minor">
            <a:schemeClr val="tx1"/>
          </a:fontRef>
        </p:style>
      </p:cxnSp>
      <p:cxnSp>
        <p:nvCxnSpPr>
          <p:cNvPr id="16" name="Straight Connector 15"/>
          <p:cNvCxnSpPr>
            <a:stCxn id="10" idx="2"/>
          </p:cNvCxnSpPr>
          <p:nvPr/>
        </p:nvCxnSpPr>
        <p:spPr>
          <a:xfrm>
            <a:off x="2236304" y="2922104"/>
            <a:ext cx="0" cy="583096"/>
          </a:xfrm>
          <a:prstGeom prst="line">
            <a:avLst/>
          </a:prstGeom>
        </p:spPr>
        <p:style>
          <a:lnRef idx="3">
            <a:schemeClr val="dk1"/>
          </a:lnRef>
          <a:fillRef idx="0">
            <a:schemeClr val="dk1"/>
          </a:fillRef>
          <a:effectRef idx="2">
            <a:schemeClr val="dk1"/>
          </a:effectRef>
          <a:fontRef idx="minor">
            <a:schemeClr val="tx1"/>
          </a:fontRef>
        </p:style>
      </p:cxnSp>
      <p:cxnSp>
        <p:nvCxnSpPr>
          <p:cNvPr id="18" name="Straight Connector 17"/>
          <p:cNvCxnSpPr>
            <a:stCxn id="11" idx="0"/>
          </p:cNvCxnSpPr>
          <p:nvPr/>
        </p:nvCxnSpPr>
        <p:spPr>
          <a:xfrm flipV="1">
            <a:off x="4909930" y="1295400"/>
            <a:ext cx="0" cy="609600"/>
          </a:xfrm>
          <a:prstGeom prst="line">
            <a:avLst/>
          </a:prstGeom>
        </p:spPr>
        <p:style>
          <a:lnRef idx="3">
            <a:schemeClr val="dk1"/>
          </a:lnRef>
          <a:fillRef idx="0">
            <a:schemeClr val="dk1"/>
          </a:fillRef>
          <a:effectRef idx="2">
            <a:schemeClr val="dk1"/>
          </a:effectRef>
          <a:fontRef idx="minor">
            <a:schemeClr val="tx1"/>
          </a:fontRef>
        </p:style>
      </p:cxnSp>
      <p:cxnSp>
        <p:nvCxnSpPr>
          <p:cNvPr id="20" name="Straight Connector 19"/>
          <p:cNvCxnSpPr>
            <a:stCxn id="12" idx="0"/>
          </p:cNvCxnSpPr>
          <p:nvPr/>
        </p:nvCxnSpPr>
        <p:spPr>
          <a:xfrm flipV="1">
            <a:off x="6617804" y="1295400"/>
            <a:ext cx="0" cy="606287"/>
          </a:xfrm>
          <a:prstGeom prst="line">
            <a:avLst/>
          </a:prstGeom>
        </p:spPr>
        <p:style>
          <a:lnRef idx="3">
            <a:schemeClr val="dk1"/>
          </a:lnRef>
          <a:fillRef idx="0">
            <a:schemeClr val="dk1"/>
          </a:fillRef>
          <a:effectRef idx="2">
            <a:schemeClr val="dk1"/>
          </a:effectRef>
          <a:fontRef idx="minor">
            <a:schemeClr val="tx1"/>
          </a:fontRef>
        </p:style>
      </p:cxnSp>
      <p:cxnSp>
        <p:nvCxnSpPr>
          <p:cNvPr id="22" name="Straight Connector 21"/>
          <p:cNvCxnSpPr>
            <a:stCxn id="11" idx="2"/>
          </p:cNvCxnSpPr>
          <p:nvPr/>
        </p:nvCxnSpPr>
        <p:spPr>
          <a:xfrm>
            <a:off x="4909930" y="2971800"/>
            <a:ext cx="0" cy="533400"/>
          </a:xfrm>
          <a:prstGeom prst="line">
            <a:avLst/>
          </a:prstGeom>
        </p:spPr>
        <p:style>
          <a:lnRef idx="3">
            <a:schemeClr val="dk1"/>
          </a:lnRef>
          <a:fillRef idx="0">
            <a:schemeClr val="dk1"/>
          </a:fillRef>
          <a:effectRef idx="2">
            <a:schemeClr val="dk1"/>
          </a:effectRef>
          <a:fontRef idx="minor">
            <a:schemeClr val="tx1"/>
          </a:fontRef>
        </p:style>
      </p:cxnSp>
      <p:cxnSp>
        <p:nvCxnSpPr>
          <p:cNvPr id="24" name="Straight Connector 23"/>
          <p:cNvCxnSpPr>
            <a:stCxn id="12" idx="2"/>
          </p:cNvCxnSpPr>
          <p:nvPr/>
        </p:nvCxnSpPr>
        <p:spPr>
          <a:xfrm>
            <a:off x="6617804" y="2968487"/>
            <a:ext cx="0" cy="536713"/>
          </a:xfrm>
          <a:prstGeom prst="line">
            <a:avLst/>
          </a:prstGeom>
        </p:spPr>
        <p:style>
          <a:lnRef idx="3">
            <a:schemeClr val="dk1"/>
          </a:lnRef>
          <a:fillRef idx="0">
            <a:schemeClr val="dk1"/>
          </a:fillRef>
          <a:effectRef idx="2">
            <a:schemeClr val="dk1"/>
          </a:effectRef>
          <a:fontRef idx="minor">
            <a:schemeClr val="tx1"/>
          </a:fontRef>
        </p:style>
      </p:cxnSp>
      <p:cxnSp>
        <p:nvCxnSpPr>
          <p:cNvPr id="26" name="Straight Connector 25"/>
          <p:cNvCxnSpPr/>
          <p:nvPr/>
        </p:nvCxnSpPr>
        <p:spPr>
          <a:xfrm flipV="1">
            <a:off x="7848600" y="1295400"/>
            <a:ext cx="0" cy="2209800"/>
          </a:xfrm>
          <a:prstGeom prst="line">
            <a:avLst/>
          </a:prstGeom>
        </p:spPr>
        <p:style>
          <a:lnRef idx="3">
            <a:schemeClr val="dk1"/>
          </a:lnRef>
          <a:fillRef idx="0">
            <a:schemeClr val="dk1"/>
          </a:fillRef>
          <a:effectRef idx="2">
            <a:schemeClr val="dk1"/>
          </a:effectRef>
          <a:fontRef idx="minor">
            <a:schemeClr val="tx1"/>
          </a:fontRef>
        </p:style>
      </p:cxnSp>
      <p:sp>
        <p:nvSpPr>
          <p:cNvPr id="4" name="Rectangle 3"/>
          <p:cNvSpPr/>
          <p:nvPr/>
        </p:nvSpPr>
        <p:spPr>
          <a:xfrm>
            <a:off x="1066800" y="533400"/>
            <a:ext cx="7162800" cy="762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Program (*.exe)</a:t>
            </a:r>
            <a:endParaRPr lang="en-US" dirty="0"/>
          </a:p>
        </p:txBody>
      </p:sp>
      <p:sp>
        <p:nvSpPr>
          <p:cNvPr id="6" name="Rounded Rectangle 5"/>
          <p:cNvSpPr/>
          <p:nvPr/>
        </p:nvSpPr>
        <p:spPr>
          <a:xfrm>
            <a:off x="1245704" y="3505200"/>
            <a:ext cx="2716696" cy="11430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dirty="0" smtClean="0"/>
              <a:t>MSVCR90.dll</a:t>
            </a:r>
            <a:endParaRPr lang="en-US" dirty="0"/>
          </a:p>
        </p:txBody>
      </p:sp>
      <p:sp>
        <p:nvSpPr>
          <p:cNvPr id="7" name="Rounded Rectangle 6"/>
          <p:cNvSpPr/>
          <p:nvPr/>
        </p:nvSpPr>
        <p:spPr>
          <a:xfrm>
            <a:off x="4215846" y="3505200"/>
            <a:ext cx="4089953" cy="11430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MSVCR100.dll</a:t>
            </a:r>
            <a:endParaRPr lang="en-US" dirty="0"/>
          </a:p>
        </p:txBody>
      </p:sp>
      <p:sp>
        <p:nvSpPr>
          <p:cNvPr id="10" name="Rounded Rectangle 9"/>
          <p:cNvSpPr/>
          <p:nvPr/>
        </p:nvSpPr>
        <p:spPr>
          <a:xfrm>
            <a:off x="1512404" y="1855304"/>
            <a:ext cx="1447800" cy="1066800"/>
          </a:xfrm>
          <a:prstGeom prst="round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dirty="0" err="1" smtClean="0"/>
              <a:t>dll</a:t>
            </a:r>
            <a:r>
              <a:rPr lang="en-US" dirty="0" smtClean="0"/>
              <a:t> #1</a:t>
            </a:r>
            <a:endParaRPr lang="en-US" dirty="0"/>
          </a:p>
        </p:txBody>
      </p:sp>
      <p:sp>
        <p:nvSpPr>
          <p:cNvPr id="11" name="Rounded Rectangle 10"/>
          <p:cNvSpPr/>
          <p:nvPr/>
        </p:nvSpPr>
        <p:spPr>
          <a:xfrm>
            <a:off x="4186030" y="1905000"/>
            <a:ext cx="14478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dll</a:t>
            </a:r>
            <a:r>
              <a:rPr lang="en-US" dirty="0" smtClean="0"/>
              <a:t> #2</a:t>
            </a:r>
            <a:endParaRPr lang="en-US" dirty="0"/>
          </a:p>
        </p:txBody>
      </p:sp>
      <p:sp>
        <p:nvSpPr>
          <p:cNvPr id="12" name="Rounded Rectangle 11"/>
          <p:cNvSpPr/>
          <p:nvPr/>
        </p:nvSpPr>
        <p:spPr>
          <a:xfrm>
            <a:off x="5893904" y="1901687"/>
            <a:ext cx="14478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smtClean="0"/>
              <a:t>dll</a:t>
            </a:r>
            <a:r>
              <a:rPr lang="en-US" dirty="0" smtClean="0"/>
              <a:t> #3</a:t>
            </a:r>
            <a:endParaRPr lang="en-US" dirty="0"/>
          </a:p>
        </p:txBody>
      </p:sp>
      <p:sp>
        <p:nvSpPr>
          <p:cNvPr id="27" name="Rectangle 26"/>
          <p:cNvSpPr/>
          <p:nvPr/>
        </p:nvSpPr>
        <p:spPr>
          <a:xfrm>
            <a:off x="383486" y="5486400"/>
            <a:ext cx="381000" cy="38100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dirty="0" smtClean="0"/>
              <a:t>S</a:t>
            </a:r>
            <a:endParaRPr lang="en-US" dirty="0"/>
          </a:p>
        </p:txBody>
      </p:sp>
      <p:sp>
        <p:nvSpPr>
          <p:cNvPr id="28" name="Rectangle 27"/>
          <p:cNvSpPr/>
          <p:nvPr/>
        </p:nvSpPr>
        <p:spPr>
          <a:xfrm>
            <a:off x="383486" y="6172200"/>
            <a:ext cx="381000" cy="3810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smtClean="0"/>
              <a:t>S</a:t>
            </a:r>
            <a:endParaRPr lang="en-US" dirty="0"/>
          </a:p>
        </p:txBody>
      </p:sp>
      <p:sp>
        <p:nvSpPr>
          <p:cNvPr id="29" name="TextBox 28"/>
          <p:cNvSpPr txBox="1"/>
          <p:nvPr/>
        </p:nvSpPr>
        <p:spPr>
          <a:xfrm>
            <a:off x="1069286" y="5486400"/>
            <a:ext cx="3136622" cy="381000"/>
          </a:xfrm>
          <a:prstGeom prst="rect">
            <a:avLst/>
          </a:prstGeom>
          <a:noFill/>
        </p:spPr>
        <p:txBody>
          <a:bodyPr wrap="square" rtlCol="0">
            <a:spAutoFit/>
          </a:bodyPr>
          <a:lstStyle/>
          <a:p>
            <a:r>
              <a:rPr lang="en-US" dirty="0" smtClean="0"/>
              <a:t>CRT state #1</a:t>
            </a:r>
            <a:endParaRPr lang="en-US" dirty="0"/>
          </a:p>
        </p:txBody>
      </p:sp>
      <p:sp>
        <p:nvSpPr>
          <p:cNvPr id="30" name="TextBox 29"/>
          <p:cNvSpPr txBox="1"/>
          <p:nvPr/>
        </p:nvSpPr>
        <p:spPr>
          <a:xfrm>
            <a:off x="1069286" y="6172200"/>
            <a:ext cx="3136622" cy="381000"/>
          </a:xfrm>
          <a:prstGeom prst="rect">
            <a:avLst/>
          </a:prstGeom>
          <a:noFill/>
        </p:spPr>
        <p:txBody>
          <a:bodyPr wrap="square" rtlCol="0">
            <a:spAutoFit/>
          </a:bodyPr>
          <a:lstStyle/>
          <a:p>
            <a:r>
              <a:rPr lang="en-US" dirty="0" smtClean="0"/>
              <a:t>CRT state #2</a:t>
            </a:r>
            <a:endParaRPr lang="en-US" dirty="0"/>
          </a:p>
        </p:txBody>
      </p:sp>
      <p:sp>
        <p:nvSpPr>
          <p:cNvPr id="31" name="Rectangle 30"/>
          <p:cNvSpPr/>
          <p:nvPr/>
        </p:nvSpPr>
        <p:spPr>
          <a:xfrm>
            <a:off x="7676322" y="3899452"/>
            <a:ext cx="381000" cy="381000"/>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US" dirty="0" smtClean="0"/>
              <a:t>S</a:t>
            </a:r>
            <a:endParaRPr lang="en-US" dirty="0"/>
          </a:p>
        </p:txBody>
      </p:sp>
      <p:sp>
        <p:nvSpPr>
          <p:cNvPr id="32" name="Rectangle 31"/>
          <p:cNvSpPr/>
          <p:nvPr/>
        </p:nvSpPr>
        <p:spPr>
          <a:xfrm>
            <a:off x="3429000" y="3886200"/>
            <a:ext cx="381000" cy="38100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dirty="0" smtClean="0"/>
              <a:t>S</a:t>
            </a:r>
            <a:endParaRPr lang="en-US" dirty="0"/>
          </a:p>
        </p:txBody>
      </p:sp>
    </p:spTree>
    <p:extLst>
      <p:ext uri="{BB962C8B-B14F-4D97-AF65-F5344CB8AC3E}">
        <p14:creationId xmlns:p14="http://schemas.microsoft.com/office/powerpoint/2010/main" val="7158623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381000"/>
            <a:ext cx="8686800" cy="4524315"/>
          </a:xfrm>
          <a:prstGeom prst="rect">
            <a:avLst/>
          </a:prstGeom>
          <a:noFill/>
        </p:spPr>
        <p:txBody>
          <a:bodyPr wrap="square" rtlCol="0">
            <a:spAutoFit/>
          </a:bodyPr>
          <a:lstStyle/>
          <a:p>
            <a:r>
              <a:rPr lang="en-US" dirty="0" smtClean="0"/>
              <a:t>In the next slide, I show what I *think* you assume static linking is like.  Correct me if I'm wrong!</a:t>
            </a:r>
          </a:p>
          <a:p>
            <a:endParaRPr lang="en-US" dirty="0"/>
          </a:p>
          <a:p>
            <a:r>
              <a:rPr lang="en-US" dirty="0" smtClean="0"/>
              <a:t>In this figure, there is a single program that is linked to the same three libraries, this time statically.  </a:t>
            </a:r>
          </a:p>
          <a:p>
            <a:endParaRPr lang="en-US" dirty="0"/>
          </a:p>
          <a:p>
            <a:r>
              <a:rPr lang="en-US" dirty="0" smtClean="0"/>
              <a:t>Library </a:t>
            </a:r>
            <a:r>
              <a:rPr lang="en-US" dirty="0" smtClean="0"/>
              <a:t>#1 is still compiled with VS2008 and the other libraries and executable are compiled with VS2010.  </a:t>
            </a:r>
            <a:endParaRPr lang="en-US" dirty="0" smtClean="0"/>
          </a:p>
          <a:p>
            <a:endParaRPr lang="en-US" dirty="0"/>
          </a:p>
          <a:p>
            <a:r>
              <a:rPr lang="en-US" dirty="0" smtClean="0"/>
              <a:t>Everything </a:t>
            </a:r>
            <a:r>
              <a:rPr lang="en-US" dirty="0" smtClean="0"/>
              <a:t>is </a:t>
            </a:r>
            <a:r>
              <a:rPr lang="en-US" dirty="0" smtClean="0"/>
              <a:t>statically linked, both the executable to the libraries and the libraries to the runtime.  The executable is also statically linked to the CRT.</a:t>
            </a:r>
            <a:endParaRPr lang="en-US" dirty="0" smtClean="0"/>
          </a:p>
          <a:p>
            <a:endParaRPr lang="en-US" dirty="0"/>
          </a:p>
          <a:p>
            <a:r>
              <a:rPr lang="en-US" dirty="0" smtClean="0"/>
              <a:t>I have drawn dashed lines around the libraries to indicate that they are an internal part of the executable and can somehow share state.</a:t>
            </a:r>
          </a:p>
          <a:p>
            <a:endParaRPr lang="en-US" dirty="0"/>
          </a:p>
          <a:p>
            <a:r>
              <a:rPr lang="en-US" dirty="0" smtClean="0">
                <a:solidFill>
                  <a:srgbClr val="FF0000"/>
                </a:solidFill>
              </a:rPr>
              <a:t>This is NOT a correct picture of the CRT state situation!</a:t>
            </a:r>
            <a:endParaRPr lang="en-US" dirty="0">
              <a:solidFill>
                <a:srgbClr val="FF0000"/>
              </a:solidFill>
            </a:endParaRPr>
          </a:p>
        </p:txBody>
      </p:sp>
    </p:spTree>
    <p:extLst>
      <p:ext uri="{BB962C8B-B14F-4D97-AF65-F5344CB8AC3E}">
        <p14:creationId xmlns:p14="http://schemas.microsoft.com/office/powerpoint/2010/main" val="34484545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533400"/>
            <a:ext cx="71628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Program (*.exe)</a:t>
            </a:r>
            <a:endParaRPr lang="en-US" dirty="0"/>
          </a:p>
        </p:txBody>
      </p:sp>
      <p:sp>
        <p:nvSpPr>
          <p:cNvPr id="10" name="Rounded Rectangle 9"/>
          <p:cNvSpPr/>
          <p:nvPr/>
        </p:nvSpPr>
        <p:spPr>
          <a:xfrm>
            <a:off x="1456082" y="3200400"/>
            <a:ext cx="1447800" cy="1066800"/>
          </a:xfrm>
          <a:prstGeom prst="roundRect">
            <a:avLst/>
          </a:prstGeom>
          <a:ln>
            <a:prstDash val="dash"/>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dirty="0" smtClean="0"/>
              <a:t>lib #1</a:t>
            </a:r>
            <a:endParaRPr lang="en-US" dirty="0"/>
          </a:p>
        </p:txBody>
      </p:sp>
      <p:sp>
        <p:nvSpPr>
          <p:cNvPr id="11" name="Rounded Rectangle 10"/>
          <p:cNvSpPr/>
          <p:nvPr/>
        </p:nvSpPr>
        <p:spPr>
          <a:xfrm>
            <a:off x="3173896" y="3200400"/>
            <a:ext cx="1447800" cy="1066800"/>
          </a:xfrm>
          <a:prstGeom prst="roundRect">
            <a:avLst/>
          </a:prstGeom>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lib #2</a:t>
            </a:r>
            <a:endParaRPr lang="en-US" dirty="0"/>
          </a:p>
        </p:txBody>
      </p:sp>
      <p:sp>
        <p:nvSpPr>
          <p:cNvPr id="12" name="Rounded Rectangle 11"/>
          <p:cNvSpPr/>
          <p:nvPr/>
        </p:nvSpPr>
        <p:spPr>
          <a:xfrm>
            <a:off x="4876800" y="3200400"/>
            <a:ext cx="1447800" cy="1066800"/>
          </a:xfrm>
          <a:prstGeom prst="roundRect">
            <a:avLst/>
          </a:prstGeom>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lib #3</a:t>
            </a:r>
            <a:endParaRPr lang="en-US" dirty="0"/>
          </a:p>
        </p:txBody>
      </p:sp>
      <p:sp>
        <p:nvSpPr>
          <p:cNvPr id="27" name="Rectangle 26"/>
          <p:cNvSpPr/>
          <p:nvPr/>
        </p:nvSpPr>
        <p:spPr>
          <a:xfrm>
            <a:off x="1265582" y="5943600"/>
            <a:ext cx="381000" cy="3810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S</a:t>
            </a:r>
            <a:endParaRPr lang="en-US" dirty="0"/>
          </a:p>
        </p:txBody>
      </p:sp>
      <p:sp>
        <p:nvSpPr>
          <p:cNvPr id="29" name="TextBox 28"/>
          <p:cNvSpPr txBox="1"/>
          <p:nvPr/>
        </p:nvSpPr>
        <p:spPr>
          <a:xfrm>
            <a:off x="1951382" y="5943600"/>
            <a:ext cx="4036114" cy="369332"/>
          </a:xfrm>
          <a:prstGeom prst="rect">
            <a:avLst/>
          </a:prstGeom>
          <a:noFill/>
        </p:spPr>
        <p:txBody>
          <a:bodyPr wrap="square" rtlCol="0">
            <a:spAutoFit/>
          </a:bodyPr>
          <a:lstStyle/>
          <a:p>
            <a:r>
              <a:rPr lang="en-US" dirty="0"/>
              <a:t>I</a:t>
            </a:r>
            <a:r>
              <a:rPr lang="en-US" dirty="0" smtClean="0"/>
              <a:t>nternal shared CRT state</a:t>
            </a:r>
            <a:endParaRPr lang="en-US" dirty="0"/>
          </a:p>
        </p:txBody>
      </p:sp>
      <p:sp>
        <p:nvSpPr>
          <p:cNvPr id="21" name="Rectangle 20"/>
          <p:cNvSpPr/>
          <p:nvPr/>
        </p:nvSpPr>
        <p:spPr>
          <a:xfrm>
            <a:off x="7239000" y="3543300"/>
            <a:ext cx="381000" cy="3810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dirty="0" smtClean="0"/>
              <a:t>S</a:t>
            </a:r>
            <a:endParaRPr lang="en-US" dirty="0"/>
          </a:p>
        </p:txBody>
      </p:sp>
    </p:spTree>
    <p:extLst>
      <p:ext uri="{BB962C8B-B14F-4D97-AF65-F5344CB8AC3E}">
        <p14:creationId xmlns:p14="http://schemas.microsoft.com/office/powerpoint/2010/main" val="40344738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381000"/>
            <a:ext cx="8686800" cy="4524315"/>
          </a:xfrm>
          <a:prstGeom prst="rect">
            <a:avLst/>
          </a:prstGeom>
          <a:noFill/>
        </p:spPr>
        <p:txBody>
          <a:bodyPr wrap="square" rtlCol="0">
            <a:spAutoFit/>
          </a:bodyPr>
          <a:lstStyle/>
          <a:p>
            <a:r>
              <a:rPr lang="en-US" dirty="0" smtClean="0"/>
              <a:t>In the next slide, I show the actual situation when you statically link multiple libraries on Windows.</a:t>
            </a:r>
          </a:p>
          <a:p>
            <a:endParaRPr lang="en-US" dirty="0"/>
          </a:p>
          <a:p>
            <a:r>
              <a:rPr lang="en-US" dirty="0" smtClean="0"/>
              <a:t>As in the previous figure, there is a single program that is statically linked to the same three libraries, which are, in turn, statically linked to the CRTs.</a:t>
            </a:r>
          </a:p>
          <a:p>
            <a:endParaRPr lang="en-US" dirty="0" smtClean="0"/>
          </a:p>
          <a:p>
            <a:r>
              <a:rPr lang="en-US" dirty="0" smtClean="0"/>
              <a:t>There are now </a:t>
            </a:r>
            <a:r>
              <a:rPr lang="en-US" i="1" dirty="0" smtClean="0"/>
              <a:t>FOUR</a:t>
            </a:r>
            <a:r>
              <a:rPr lang="en-US" dirty="0" smtClean="0"/>
              <a:t> runtime states so the problem is WORSE.</a:t>
            </a:r>
          </a:p>
          <a:p>
            <a:endParaRPr lang="en-US" dirty="0"/>
          </a:p>
          <a:p>
            <a:r>
              <a:rPr lang="en-US" dirty="0" smtClean="0"/>
              <a:t>In the shared linkage example (slide #3), we could freely pass CRT objects between </a:t>
            </a:r>
            <a:r>
              <a:rPr lang="en-US" dirty="0" err="1" smtClean="0"/>
              <a:t>dlls</a:t>
            </a:r>
            <a:r>
              <a:rPr lang="en-US" dirty="0" smtClean="0"/>
              <a:t> #2 and #3 as well as the executable since they share state.  </a:t>
            </a:r>
            <a:r>
              <a:rPr lang="en-US" dirty="0" err="1" smtClean="0"/>
              <a:t>dll</a:t>
            </a:r>
            <a:r>
              <a:rPr lang="en-US" dirty="0" smtClean="0"/>
              <a:t> #1 was the only one we had to worry about.</a:t>
            </a:r>
          </a:p>
          <a:p>
            <a:endParaRPr lang="en-US" dirty="0"/>
          </a:p>
          <a:p>
            <a:r>
              <a:rPr lang="en-US" dirty="0" smtClean="0"/>
              <a:t>Now we can't pass CRT objects like memory and file handles between </a:t>
            </a:r>
            <a:r>
              <a:rPr lang="en-US" i="1" dirty="0" smtClean="0"/>
              <a:t>any</a:t>
            </a:r>
            <a:r>
              <a:rPr lang="en-US" dirty="0" smtClean="0"/>
              <a:t> library without risking issues.</a:t>
            </a:r>
          </a:p>
          <a:p>
            <a:endParaRPr lang="en-US" dirty="0"/>
          </a:p>
          <a:p>
            <a:r>
              <a:rPr lang="en-US" dirty="0" smtClean="0">
                <a:solidFill>
                  <a:srgbClr val="FF0000"/>
                </a:solidFill>
              </a:rPr>
              <a:t>This is why static linking on Windows is a very bad idea.</a:t>
            </a:r>
          </a:p>
        </p:txBody>
      </p:sp>
    </p:spTree>
    <p:extLst>
      <p:ext uri="{BB962C8B-B14F-4D97-AF65-F5344CB8AC3E}">
        <p14:creationId xmlns:p14="http://schemas.microsoft.com/office/powerpoint/2010/main" val="9209627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66800" y="533400"/>
            <a:ext cx="71628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Program (*.exe)</a:t>
            </a:r>
            <a:endParaRPr lang="en-US" dirty="0"/>
          </a:p>
        </p:txBody>
      </p:sp>
      <p:sp>
        <p:nvSpPr>
          <p:cNvPr id="10" name="Rounded Rectangle 9"/>
          <p:cNvSpPr/>
          <p:nvPr/>
        </p:nvSpPr>
        <p:spPr>
          <a:xfrm>
            <a:off x="1456082" y="3200400"/>
            <a:ext cx="1820518" cy="1066800"/>
          </a:xfrm>
          <a:prstGeom prst="roundRect">
            <a:avLst/>
          </a:prstGeom>
          <a:ln>
            <a:prstDash val="dash"/>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US" dirty="0" smtClean="0"/>
              <a:t>lib #1</a:t>
            </a:r>
            <a:endParaRPr lang="en-US" dirty="0"/>
          </a:p>
        </p:txBody>
      </p:sp>
      <p:sp>
        <p:nvSpPr>
          <p:cNvPr id="11" name="Rounded Rectangle 10"/>
          <p:cNvSpPr/>
          <p:nvPr/>
        </p:nvSpPr>
        <p:spPr>
          <a:xfrm>
            <a:off x="3429000" y="3200400"/>
            <a:ext cx="1696279" cy="1066800"/>
          </a:xfrm>
          <a:prstGeom prst="roundRect">
            <a:avLst/>
          </a:prstGeom>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lib #2</a:t>
            </a:r>
            <a:endParaRPr lang="en-US" dirty="0"/>
          </a:p>
        </p:txBody>
      </p:sp>
      <p:sp>
        <p:nvSpPr>
          <p:cNvPr id="12" name="Rounded Rectangle 11"/>
          <p:cNvSpPr/>
          <p:nvPr/>
        </p:nvSpPr>
        <p:spPr>
          <a:xfrm>
            <a:off x="5239578" y="3200400"/>
            <a:ext cx="1770822" cy="1066800"/>
          </a:xfrm>
          <a:prstGeom prst="roundRect">
            <a:avLst/>
          </a:prstGeom>
          <a:ln>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lib #3</a:t>
            </a:r>
            <a:endParaRPr lang="en-US" dirty="0"/>
          </a:p>
        </p:txBody>
      </p:sp>
      <p:sp>
        <p:nvSpPr>
          <p:cNvPr id="9" name="Rectangle 8"/>
          <p:cNvSpPr/>
          <p:nvPr/>
        </p:nvSpPr>
        <p:spPr>
          <a:xfrm>
            <a:off x="383486" y="5486400"/>
            <a:ext cx="381000" cy="38100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dirty="0" smtClean="0"/>
              <a:t>S</a:t>
            </a:r>
            <a:endParaRPr lang="en-US" dirty="0"/>
          </a:p>
        </p:txBody>
      </p:sp>
      <p:sp>
        <p:nvSpPr>
          <p:cNvPr id="13" name="Rectangle 12"/>
          <p:cNvSpPr/>
          <p:nvPr/>
        </p:nvSpPr>
        <p:spPr>
          <a:xfrm>
            <a:off x="383486" y="6172200"/>
            <a:ext cx="381000" cy="381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S</a:t>
            </a:r>
            <a:endParaRPr lang="en-US" dirty="0"/>
          </a:p>
        </p:txBody>
      </p:sp>
      <p:sp>
        <p:nvSpPr>
          <p:cNvPr id="14" name="TextBox 13"/>
          <p:cNvSpPr txBox="1"/>
          <p:nvPr/>
        </p:nvSpPr>
        <p:spPr>
          <a:xfrm>
            <a:off x="1069286" y="5486400"/>
            <a:ext cx="3426514" cy="369332"/>
          </a:xfrm>
          <a:prstGeom prst="rect">
            <a:avLst/>
          </a:prstGeom>
          <a:noFill/>
        </p:spPr>
        <p:txBody>
          <a:bodyPr wrap="square" rtlCol="0">
            <a:spAutoFit/>
          </a:bodyPr>
          <a:lstStyle/>
          <a:p>
            <a:r>
              <a:rPr lang="en-US" dirty="0" smtClean="0"/>
              <a:t>CRT state #1 (based on MSVCR90)</a:t>
            </a:r>
            <a:endParaRPr lang="en-US" dirty="0"/>
          </a:p>
        </p:txBody>
      </p:sp>
      <p:sp>
        <p:nvSpPr>
          <p:cNvPr id="15" name="TextBox 14"/>
          <p:cNvSpPr txBox="1"/>
          <p:nvPr/>
        </p:nvSpPr>
        <p:spPr>
          <a:xfrm>
            <a:off x="1069286" y="6172200"/>
            <a:ext cx="3552410" cy="369332"/>
          </a:xfrm>
          <a:prstGeom prst="rect">
            <a:avLst/>
          </a:prstGeom>
          <a:noFill/>
        </p:spPr>
        <p:txBody>
          <a:bodyPr wrap="square" rtlCol="0">
            <a:spAutoFit/>
          </a:bodyPr>
          <a:lstStyle/>
          <a:p>
            <a:r>
              <a:rPr lang="en-US" dirty="0" smtClean="0"/>
              <a:t>CRT state #2 (based on MSVCR100)</a:t>
            </a:r>
            <a:endParaRPr lang="en-US" dirty="0"/>
          </a:p>
        </p:txBody>
      </p:sp>
      <p:sp>
        <p:nvSpPr>
          <p:cNvPr id="16" name="Rectangle 15"/>
          <p:cNvSpPr/>
          <p:nvPr/>
        </p:nvSpPr>
        <p:spPr>
          <a:xfrm>
            <a:off x="4858578" y="5486400"/>
            <a:ext cx="381000" cy="3810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dirty="0" smtClean="0"/>
              <a:t>S</a:t>
            </a:r>
            <a:endParaRPr lang="en-US" dirty="0"/>
          </a:p>
        </p:txBody>
      </p:sp>
      <p:sp>
        <p:nvSpPr>
          <p:cNvPr id="17" name="Rectangle 16"/>
          <p:cNvSpPr/>
          <p:nvPr/>
        </p:nvSpPr>
        <p:spPr>
          <a:xfrm>
            <a:off x="4858578" y="6172200"/>
            <a:ext cx="381000" cy="3810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smtClean="0"/>
              <a:t>S</a:t>
            </a:r>
            <a:endParaRPr lang="en-US" dirty="0"/>
          </a:p>
        </p:txBody>
      </p:sp>
      <p:sp>
        <p:nvSpPr>
          <p:cNvPr id="18" name="TextBox 17"/>
          <p:cNvSpPr txBox="1"/>
          <p:nvPr/>
        </p:nvSpPr>
        <p:spPr>
          <a:xfrm>
            <a:off x="5544378" y="5486400"/>
            <a:ext cx="3523422" cy="369332"/>
          </a:xfrm>
          <a:prstGeom prst="rect">
            <a:avLst/>
          </a:prstGeom>
          <a:noFill/>
        </p:spPr>
        <p:txBody>
          <a:bodyPr wrap="square" rtlCol="0">
            <a:spAutoFit/>
          </a:bodyPr>
          <a:lstStyle/>
          <a:p>
            <a:r>
              <a:rPr lang="en-US" dirty="0" smtClean="0"/>
              <a:t>CRT state #3 (based on MSVCR100)</a:t>
            </a:r>
          </a:p>
        </p:txBody>
      </p:sp>
      <p:sp>
        <p:nvSpPr>
          <p:cNvPr id="19" name="TextBox 18"/>
          <p:cNvSpPr txBox="1"/>
          <p:nvPr/>
        </p:nvSpPr>
        <p:spPr>
          <a:xfrm>
            <a:off x="5544378" y="6172200"/>
            <a:ext cx="3523422" cy="369332"/>
          </a:xfrm>
          <a:prstGeom prst="rect">
            <a:avLst/>
          </a:prstGeom>
          <a:noFill/>
        </p:spPr>
        <p:txBody>
          <a:bodyPr wrap="square" rtlCol="0">
            <a:spAutoFit/>
          </a:bodyPr>
          <a:lstStyle/>
          <a:p>
            <a:r>
              <a:rPr lang="en-US" dirty="0" smtClean="0"/>
              <a:t>CRT state #4 (based on MSVCR100)</a:t>
            </a:r>
          </a:p>
        </p:txBody>
      </p:sp>
      <p:sp>
        <p:nvSpPr>
          <p:cNvPr id="22" name="Rectangle 21"/>
          <p:cNvSpPr/>
          <p:nvPr/>
        </p:nvSpPr>
        <p:spPr>
          <a:xfrm>
            <a:off x="4634948" y="3543300"/>
            <a:ext cx="381000" cy="381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dirty="0" smtClean="0"/>
              <a:t>S</a:t>
            </a:r>
            <a:endParaRPr lang="en-US" dirty="0"/>
          </a:p>
        </p:txBody>
      </p:sp>
      <p:sp>
        <p:nvSpPr>
          <p:cNvPr id="23" name="Rectangle 22"/>
          <p:cNvSpPr/>
          <p:nvPr/>
        </p:nvSpPr>
        <p:spPr>
          <a:xfrm>
            <a:off x="2782543" y="3543300"/>
            <a:ext cx="381000" cy="381000"/>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dirty="0" smtClean="0"/>
              <a:t>S</a:t>
            </a:r>
            <a:endParaRPr lang="en-US" dirty="0"/>
          </a:p>
        </p:txBody>
      </p:sp>
      <p:sp>
        <p:nvSpPr>
          <p:cNvPr id="24" name="Rectangle 23"/>
          <p:cNvSpPr/>
          <p:nvPr/>
        </p:nvSpPr>
        <p:spPr>
          <a:xfrm>
            <a:off x="6553200" y="3543300"/>
            <a:ext cx="381000" cy="381000"/>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dirty="0" smtClean="0"/>
              <a:t>S</a:t>
            </a:r>
            <a:endParaRPr lang="en-US" dirty="0"/>
          </a:p>
        </p:txBody>
      </p:sp>
      <p:sp>
        <p:nvSpPr>
          <p:cNvPr id="25" name="Rectangle 24"/>
          <p:cNvSpPr/>
          <p:nvPr/>
        </p:nvSpPr>
        <p:spPr>
          <a:xfrm>
            <a:off x="5544378" y="2286000"/>
            <a:ext cx="381000" cy="3810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dirty="0" smtClean="0"/>
              <a:t>S</a:t>
            </a:r>
            <a:endParaRPr lang="en-US" dirty="0"/>
          </a:p>
        </p:txBody>
      </p:sp>
    </p:spTree>
    <p:extLst>
      <p:ext uri="{BB962C8B-B14F-4D97-AF65-F5344CB8AC3E}">
        <p14:creationId xmlns:p14="http://schemas.microsoft.com/office/powerpoint/2010/main" val="3903632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304800"/>
            <a:ext cx="8686800" cy="1477328"/>
          </a:xfrm>
          <a:prstGeom prst="rect">
            <a:avLst/>
          </a:prstGeom>
          <a:noFill/>
        </p:spPr>
        <p:txBody>
          <a:bodyPr wrap="square" rtlCol="0">
            <a:spAutoFit/>
          </a:bodyPr>
          <a:lstStyle/>
          <a:p>
            <a:r>
              <a:rPr lang="en-US" dirty="0" smtClean="0"/>
              <a:t>Why is this so?</a:t>
            </a:r>
          </a:p>
          <a:p>
            <a:endParaRPr lang="en-US" dirty="0"/>
          </a:p>
          <a:p>
            <a:r>
              <a:rPr lang="en-US" dirty="0" smtClean="0"/>
              <a:t>A static link to a library </a:t>
            </a:r>
            <a:r>
              <a:rPr lang="en-US" dirty="0" smtClean="0"/>
              <a:t>just copies </a:t>
            </a:r>
            <a:r>
              <a:rPr lang="en-US" dirty="0" smtClean="0"/>
              <a:t>the library code into the executable or library being built.</a:t>
            </a:r>
          </a:p>
          <a:p>
            <a:endParaRPr lang="en-US" dirty="0"/>
          </a:p>
          <a:p>
            <a:r>
              <a:rPr lang="en-US" dirty="0" smtClean="0"/>
              <a:t>Here's what happens when we build one of our libraries:</a:t>
            </a:r>
            <a:endParaRPr lang="en-US" dirty="0"/>
          </a:p>
        </p:txBody>
      </p:sp>
      <p:sp>
        <p:nvSpPr>
          <p:cNvPr id="5" name="Rounded Rectangle 4"/>
          <p:cNvSpPr/>
          <p:nvPr/>
        </p:nvSpPr>
        <p:spPr>
          <a:xfrm>
            <a:off x="1143000" y="3276600"/>
            <a:ext cx="1696279" cy="1066800"/>
          </a:xfrm>
          <a:prstGeom prst="roundRect">
            <a:avLst/>
          </a:prstGeom>
          <a:ln>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lib #2</a:t>
            </a:r>
            <a:endParaRPr lang="en-US" dirty="0"/>
          </a:p>
        </p:txBody>
      </p:sp>
      <p:sp>
        <p:nvSpPr>
          <p:cNvPr id="6" name="Rectangle 5"/>
          <p:cNvSpPr/>
          <p:nvPr/>
        </p:nvSpPr>
        <p:spPr>
          <a:xfrm>
            <a:off x="2362200" y="3839817"/>
            <a:ext cx="381000" cy="381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dirty="0"/>
          </a:p>
        </p:txBody>
      </p:sp>
      <p:sp>
        <p:nvSpPr>
          <p:cNvPr id="7" name="Rounded Rectangle 6"/>
          <p:cNvSpPr/>
          <p:nvPr/>
        </p:nvSpPr>
        <p:spPr>
          <a:xfrm>
            <a:off x="5867400" y="2667000"/>
            <a:ext cx="2209800" cy="1981200"/>
          </a:xfrm>
          <a:prstGeom prst="roundRect">
            <a:avLst/>
          </a:prstGeom>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t>MSVCR100.lib</a:t>
            </a:r>
            <a:endParaRPr lang="en-US" dirty="0"/>
          </a:p>
        </p:txBody>
      </p:sp>
      <p:sp>
        <p:nvSpPr>
          <p:cNvPr id="8" name="Arc 7"/>
          <p:cNvSpPr/>
          <p:nvPr/>
        </p:nvSpPr>
        <p:spPr>
          <a:xfrm rot="18870352">
            <a:off x="1941560" y="3010124"/>
            <a:ext cx="4908625" cy="4724887"/>
          </a:xfrm>
          <a:prstGeom prst="arc">
            <a:avLst>
              <a:gd name="adj1" fmla="val 16200000"/>
              <a:gd name="adj2" fmla="val 21594051"/>
            </a:avLst>
          </a:prstGeom>
          <a:ln>
            <a:headEnd type="triangle"/>
          </a:ln>
        </p:spPr>
        <p:style>
          <a:lnRef idx="3">
            <a:schemeClr val="dk1"/>
          </a:lnRef>
          <a:fillRef idx="0">
            <a:schemeClr val="dk1"/>
          </a:fillRef>
          <a:effectRef idx="2">
            <a:schemeClr val="dk1"/>
          </a:effectRef>
          <a:fontRef idx="minor">
            <a:schemeClr val="tx1"/>
          </a:fontRef>
        </p:style>
        <p:txBody>
          <a:bodyPr rtlCol="0" anchor="ctr"/>
          <a:lstStyle/>
          <a:p>
            <a:pPr algn="ctr"/>
            <a:endParaRPr lang="en-US"/>
          </a:p>
        </p:txBody>
      </p:sp>
      <p:sp>
        <p:nvSpPr>
          <p:cNvPr id="9" name="TextBox 8"/>
          <p:cNvSpPr txBox="1"/>
          <p:nvPr/>
        </p:nvSpPr>
        <p:spPr>
          <a:xfrm>
            <a:off x="3252872" y="3482153"/>
            <a:ext cx="2286000" cy="1477328"/>
          </a:xfrm>
          <a:prstGeom prst="rect">
            <a:avLst/>
          </a:prstGeom>
          <a:noFill/>
        </p:spPr>
        <p:txBody>
          <a:bodyPr wrap="square" rtlCol="0">
            <a:spAutoFit/>
          </a:bodyPr>
          <a:lstStyle/>
          <a:p>
            <a:r>
              <a:rPr lang="en-US" dirty="0" smtClean="0"/>
              <a:t>The compiler copies all CRT code required for the functions you need, </a:t>
            </a:r>
            <a:r>
              <a:rPr lang="en-US" i="1" dirty="0" smtClean="0">
                <a:solidFill>
                  <a:srgbClr val="FF0000"/>
                </a:solidFill>
              </a:rPr>
              <a:t>including the CRT </a:t>
            </a:r>
            <a:r>
              <a:rPr lang="en-US" i="1" dirty="0" smtClean="0">
                <a:solidFill>
                  <a:srgbClr val="FF0000"/>
                </a:solidFill>
              </a:rPr>
              <a:t>state stuff</a:t>
            </a:r>
            <a:r>
              <a:rPr lang="en-US" dirty="0" smtClean="0">
                <a:solidFill>
                  <a:srgbClr val="FF0000"/>
                </a:solidFill>
              </a:rPr>
              <a:t>!</a:t>
            </a:r>
            <a:endParaRPr lang="en-US" dirty="0">
              <a:solidFill>
                <a:srgbClr val="FF0000"/>
              </a:solidFill>
            </a:endParaRPr>
          </a:p>
        </p:txBody>
      </p:sp>
      <p:sp>
        <p:nvSpPr>
          <p:cNvPr id="10" name="TextBox 9"/>
          <p:cNvSpPr txBox="1"/>
          <p:nvPr/>
        </p:nvSpPr>
        <p:spPr>
          <a:xfrm>
            <a:off x="3733800" y="2590800"/>
            <a:ext cx="1524000" cy="369332"/>
          </a:xfrm>
          <a:prstGeom prst="rect">
            <a:avLst/>
          </a:prstGeom>
          <a:noFill/>
        </p:spPr>
        <p:txBody>
          <a:bodyPr wrap="square" rtlCol="0">
            <a:spAutoFit/>
          </a:bodyPr>
          <a:lstStyle/>
          <a:p>
            <a:pPr algn="ctr"/>
            <a:r>
              <a:rPr lang="en-US" dirty="0" smtClean="0"/>
              <a:t>copy</a:t>
            </a:r>
            <a:endParaRPr lang="en-US" dirty="0"/>
          </a:p>
        </p:txBody>
      </p:sp>
    </p:spTree>
    <p:extLst>
      <p:ext uri="{BB962C8B-B14F-4D97-AF65-F5344CB8AC3E}">
        <p14:creationId xmlns:p14="http://schemas.microsoft.com/office/powerpoint/2010/main" val="28877010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52400" y="304800"/>
            <a:ext cx="8686800" cy="1477328"/>
          </a:xfrm>
          <a:prstGeom prst="rect">
            <a:avLst/>
          </a:prstGeom>
          <a:noFill/>
        </p:spPr>
        <p:txBody>
          <a:bodyPr wrap="square" rtlCol="0">
            <a:spAutoFit/>
          </a:bodyPr>
          <a:lstStyle/>
          <a:p>
            <a:r>
              <a:rPr lang="en-US" dirty="0" smtClean="0"/>
              <a:t>So when we build a second library, that code is copied over a </a:t>
            </a:r>
            <a:r>
              <a:rPr lang="en-US" dirty="0" smtClean="0"/>
              <a:t>second </a:t>
            </a:r>
            <a:r>
              <a:rPr lang="en-US" dirty="0" smtClean="0"/>
              <a:t>time.</a:t>
            </a:r>
          </a:p>
          <a:p>
            <a:endParaRPr lang="en-US" dirty="0"/>
          </a:p>
          <a:p>
            <a:r>
              <a:rPr lang="en-US" dirty="0" smtClean="0"/>
              <a:t>i.e., s</a:t>
            </a:r>
            <a:r>
              <a:rPr lang="en-US" dirty="0" smtClean="0"/>
              <a:t>tate </a:t>
            </a:r>
            <a:r>
              <a:rPr lang="en-US" dirty="0" smtClean="0"/>
              <a:t>variable foo in library 2 maps to a different location in memory than state variable foo in library 3.</a:t>
            </a:r>
          </a:p>
          <a:p>
            <a:endParaRPr lang="en-US" dirty="0"/>
          </a:p>
        </p:txBody>
      </p:sp>
      <p:sp>
        <p:nvSpPr>
          <p:cNvPr id="5" name="Rounded Rectangle 4"/>
          <p:cNvSpPr/>
          <p:nvPr/>
        </p:nvSpPr>
        <p:spPr>
          <a:xfrm>
            <a:off x="1295400" y="1905000"/>
            <a:ext cx="1696279" cy="1066800"/>
          </a:xfrm>
          <a:prstGeom prst="roundRect">
            <a:avLst/>
          </a:prstGeom>
          <a:ln>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lib #2</a:t>
            </a:r>
            <a:endParaRPr lang="en-US" dirty="0"/>
          </a:p>
        </p:txBody>
      </p:sp>
      <p:sp>
        <p:nvSpPr>
          <p:cNvPr id="6" name="Rectangle 5"/>
          <p:cNvSpPr/>
          <p:nvPr/>
        </p:nvSpPr>
        <p:spPr>
          <a:xfrm>
            <a:off x="2514600" y="2468217"/>
            <a:ext cx="381000" cy="381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dirty="0"/>
          </a:p>
        </p:txBody>
      </p:sp>
      <p:sp>
        <p:nvSpPr>
          <p:cNvPr id="7" name="Rounded Rectangle 6"/>
          <p:cNvSpPr/>
          <p:nvPr/>
        </p:nvSpPr>
        <p:spPr>
          <a:xfrm>
            <a:off x="5943600" y="2121175"/>
            <a:ext cx="2209800" cy="1075083"/>
          </a:xfrm>
          <a:prstGeom prst="roundRect">
            <a:avLst/>
          </a:prstGeom>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t>MSVCR100.lib</a:t>
            </a:r>
            <a:endParaRPr lang="en-US" dirty="0"/>
          </a:p>
        </p:txBody>
      </p:sp>
      <p:sp>
        <p:nvSpPr>
          <p:cNvPr id="14" name="Rounded Rectangle 13"/>
          <p:cNvSpPr/>
          <p:nvPr/>
        </p:nvSpPr>
        <p:spPr>
          <a:xfrm>
            <a:off x="1318591" y="3395870"/>
            <a:ext cx="1696279" cy="1066800"/>
          </a:xfrm>
          <a:prstGeom prst="roundRect">
            <a:avLst/>
          </a:prstGeom>
          <a:ln>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lib #3</a:t>
            </a:r>
            <a:endParaRPr lang="en-US" dirty="0"/>
          </a:p>
        </p:txBody>
      </p:sp>
      <p:sp>
        <p:nvSpPr>
          <p:cNvPr id="15" name="Rectangle 14"/>
          <p:cNvSpPr/>
          <p:nvPr/>
        </p:nvSpPr>
        <p:spPr>
          <a:xfrm>
            <a:off x="2537791" y="3959087"/>
            <a:ext cx="381000" cy="381000"/>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dirty="0"/>
          </a:p>
        </p:txBody>
      </p:sp>
      <p:cxnSp>
        <p:nvCxnSpPr>
          <p:cNvPr id="3" name="Straight Arrow Connector 2"/>
          <p:cNvCxnSpPr>
            <a:stCxn id="7" idx="1"/>
            <a:endCxn id="6" idx="3"/>
          </p:cNvCxnSpPr>
          <p:nvPr/>
        </p:nvCxnSpPr>
        <p:spPr>
          <a:xfrm flipH="1">
            <a:off x="2895600" y="2658717"/>
            <a:ext cx="304800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7" name="Straight Arrow Connector 16"/>
          <p:cNvCxnSpPr>
            <a:stCxn id="20" idx="1"/>
            <a:endCxn id="15" idx="3"/>
          </p:cNvCxnSpPr>
          <p:nvPr/>
        </p:nvCxnSpPr>
        <p:spPr>
          <a:xfrm flipH="1">
            <a:off x="2918791" y="4149587"/>
            <a:ext cx="3014870" cy="0"/>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8" name="TextBox 17"/>
          <p:cNvSpPr txBox="1"/>
          <p:nvPr/>
        </p:nvSpPr>
        <p:spPr>
          <a:xfrm>
            <a:off x="3124200" y="4953000"/>
            <a:ext cx="2908853" cy="369332"/>
          </a:xfrm>
          <a:prstGeom prst="rect">
            <a:avLst/>
          </a:prstGeom>
          <a:noFill/>
        </p:spPr>
        <p:txBody>
          <a:bodyPr wrap="square" rtlCol="0">
            <a:spAutoFit/>
          </a:bodyPr>
          <a:lstStyle/>
          <a:p>
            <a:pPr algn="ctr"/>
            <a:r>
              <a:rPr lang="en-US" dirty="0" smtClean="0"/>
              <a:t>There is NO shared </a:t>
            </a:r>
            <a:r>
              <a:rPr lang="en-US" dirty="0" smtClean="0"/>
              <a:t>state!</a:t>
            </a:r>
            <a:endParaRPr lang="en-US" dirty="0"/>
          </a:p>
        </p:txBody>
      </p:sp>
      <p:sp>
        <p:nvSpPr>
          <p:cNvPr id="19" name="TextBox 18"/>
          <p:cNvSpPr txBox="1"/>
          <p:nvPr/>
        </p:nvSpPr>
        <p:spPr>
          <a:xfrm>
            <a:off x="155713" y="6008132"/>
            <a:ext cx="8686800" cy="369332"/>
          </a:xfrm>
          <a:prstGeom prst="rect">
            <a:avLst/>
          </a:prstGeom>
          <a:noFill/>
        </p:spPr>
        <p:txBody>
          <a:bodyPr wrap="square" rtlCol="0">
            <a:spAutoFit/>
          </a:bodyPr>
          <a:lstStyle/>
          <a:p>
            <a:r>
              <a:rPr lang="en-US" dirty="0" smtClean="0">
                <a:solidFill>
                  <a:srgbClr val="FF0000"/>
                </a:solidFill>
              </a:rPr>
              <a:t>Static linking exacerbates the problem of CRT states.  It does NOT fix it.</a:t>
            </a:r>
            <a:endParaRPr lang="en-US" dirty="0">
              <a:solidFill>
                <a:srgbClr val="FF0000"/>
              </a:solidFill>
            </a:endParaRPr>
          </a:p>
        </p:txBody>
      </p:sp>
      <p:sp>
        <p:nvSpPr>
          <p:cNvPr id="20" name="Rounded Rectangle 19"/>
          <p:cNvSpPr/>
          <p:nvPr/>
        </p:nvSpPr>
        <p:spPr>
          <a:xfrm>
            <a:off x="5933661" y="3616187"/>
            <a:ext cx="2209800" cy="1066800"/>
          </a:xfrm>
          <a:prstGeom prst="roundRect">
            <a:avLst/>
          </a:prstGeom>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US" dirty="0" smtClean="0"/>
              <a:t>MSVCR100.lib</a:t>
            </a:r>
            <a:endParaRPr lang="en-US" dirty="0"/>
          </a:p>
        </p:txBody>
      </p:sp>
      <p:sp>
        <p:nvSpPr>
          <p:cNvPr id="28" name="TextBox 27"/>
          <p:cNvSpPr txBox="1"/>
          <p:nvPr/>
        </p:nvSpPr>
        <p:spPr>
          <a:xfrm>
            <a:off x="3733800" y="3810000"/>
            <a:ext cx="1524000" cy="369332"/>
          </a:xfrm>
          <a:prstGeom prst="rect">
            <a:avLst/>
          </a:prstGeom>
          <a:noFill/>
        </p:spPr>
        <p:txBody>
          <a:bodyPr wrap="square" rtlCol="0">
            <a:spAutoFit/>
          </a:bodyPr>
          <a:lstStyle/>
          <a:p>
            <a:pPr algn="ctr"/>
            <a:r>
              <a:rPr lang="en-US" dirty="0" smtClean="0"/>
              <a:t>copy</a:t>
            </a:r>
            <a:endParaRPr lang="en-US" dirty="0"/>
          </a:p>
        </p:txBody>
      </p:sp>
      <p:sp>
        <p:nvSpPr>
          <p:cNvPr id="29" name="TextBox 28"/>
          <p:cNvSpPr txBox="1"/>
          <p:nvPr/>
        </p:nvSpPr>
        <p:spPr>
          <a:xfrm>
            <a:off x="3733800" y="2253734"/>
            <a:ext cx="1524000" cy="369332"/>
          </a:xfrm>
          <a:prstGeom prst="rect">
            <a:avLst/>
          </a:prstGeom>
          <a:noFill/>
        </p:spPr>
        <p:txBody>
          <a:bodyPr wrap="square" rtlCol="0">
            <a:spAutoFit/>
          </a:bodyPr>
          <a:lstStyle/>
          <a:p>
            <a:pPr algn="ctr"/>
            <a:r>
              <a:rPr lang="en-US" dirty="0" smtClean="0"/>
              <a:t>copy</a:t>
            </a:r>
            <a:endParaRPr lang="en-US" dirty="0"/>
          </a:p>
        </p:txBody>
      </p:sp>
    </p:spTree>
    <p:extLst>
      <p:ext uri="{BB962C8B-B14F-4D97-AF65-F5344CB8AC3E}">
        <p14:creationId xmlns:p14="http://schemas.microsoft.com/office/powerpoint/2010/main" val="146281928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694</Words>
  <Application>Microsoft Office PowerPoint</Application>
  <PresentationFormat>On-screen Show (4:3)</PresentationFormat>
  <Paragraphs>92</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CRT State Stuff</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CRT Issues</dc:title>
  <dc:creator>Dana Robinson</dc:creator>
  <cp:lastModifiedBy>Dana Robinson</cp:lastModifiedBy>
  <cp:revision>8</cp:revision>
  <dcterms:created xsi:type="dcterms:W3CDTF">2013-06-10T05:48:44Z</dcterms:created>
  <dcterms:modified xsi:type="dcterms:W3CDTF">2013-06-10T07:12:36Z</dcterms:modified>
</cp:coreProperties>
</file>